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notesSlides/notesSlide4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_rels/notesSlide18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.xml.rels" ContentType="application/vnd.openxmlformats-package.relationships+xml"/>
  <Override PartName="/ppt/notesSlides/_rels/notesSlide4.xml.rels" ContentType="application/vnd.openxmlformats-package.relationships+xml"/>
  <Override PartName="/ppt/notesSlides/notesSlide18.xml" ContentType="application/vnd.openxmlformats-officedocument.presentationml.notesSlide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3.xml.rels" ContentType="application/vnd.openxmlformats-package.relationships+xml"/>
  <Override PartName="/ppt/slides/_rels/slide8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11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1.png" ContentType="image/png"/>
  <Override PartName="/ppt/media/image20.jpeg" ContentType="image/jpeg"/>
  <Override PartName="/ppt/media/image3.png" ContentType="image/png"/>
  <Override PartName="/ppt/media/image8.png" ContentType="image/png"/>
  <Override PartName="/ppt/media/image23.png" ContentType="image/png"/>
  <Override PartName="/ppt/media/image4.wmf" ContentType="image/x-wmf"/>
  <Override PartName="/ppt/media/image6.wmf" ContentType="image/x-wmf"/>
  <Override PartName="/ppt/media/image5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21.jpeg" ContentType="image/jpeg"/>
  <Override PartName="/ppt/media/image17.png" ContentType="image/png"/>
  <Override PartName="/ppt/media/image18.png" ContentType="image/png"/>
  <Override PartName="/ppt/media/image19.png" ContentType="image/png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7CC104FF-B362-4C10-8924-60B5977AF74F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4 ergo dispo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7 ergo physique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10 Conseil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pPr marL="216000" indent="-216000">
              <a:lnSpc>
                <a:spcPct val="90000"/>
              </a:lnSpc>
              <a:spcBef>
                <a:spcPts val="1417"/>
              </a:spcBef>
            </a:pPr>
            <a:r>
              <a:rPr b="0" lang="en-US" sz="2000" spc="-1" strike="noStrike">
                <a:latin typeface="Arial"/>
              </a:rPr>
              <a:t>Touche Maintenue vs Tapée (win + alt + Ctr)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417"/>
              </a:spcBef>
            </a:pPr>
            <a:r>
              <a:rPr b="0" lang="en-US" sz="2000" spc="-1" strike="noStrike">
                <a:latin typeface="Arial"/>
              </a:rPr>
              <a:t>Multi  (numpad / fn)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417"/>
              </a:spcBef>
            </a:pPr>
            <a:r>
              <a:rPr b="0" lang="en-US" sz="2000" spc="-1" strike="noStrike">
                <a:latin typeface="Arial"/>
              </a:rPr>
              <a:t>Macro (sp = space 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134"/>
              </a:spcBef>
            </a:pPr>
            <a:r>
              <a:rPr b="0" lang="en-US" sz="2000" spc="-1" strike="noStrike">
                <a:latin typeface="Arial"/>
              </a:rPr>
              <a:t>AutoShift vs Shift au pouce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134"/>
              </a:spcBef>
            </a:pPr>
            <a:r>
              <a:rPr b="0" lang="en-US" sz="2000" spc="-1" strike="noStrike">
                <a:latin typeface="Arial"/>
              </a:rPr>
              <a:t>Leader keys (vi mode)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134"/>
              </a:spcBef>
            </a:pPr>
            <a:r>
              <a:rPr b="0" lang="en-US" sz="2000" spc="-1" strike="noStrike">
                <a:latin typeface="Arial"/>
              </a:rPr>
              <a:t>Multi Tapé / Combo de touches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134"/>
              </a:spcBef>
            </a:pPr>
            <a:r>
              <a:rPr b="0" lang="en-US" sz="2000" spc="-1" strike="noStrike">
                <a:latin typeface="Arial"/>
              </a:rPr>
              <a:t>One Shot (Shift + letter)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pPr marL="216000" indent="-216000">
              <a:lnSpc>
                <a:spcPct val="90000"/>
              </a:lnSpc>
              <a:spcBef>
                <a:spcPts val="1417"/>
              </a:spcBef>
            </a:pPr>
            <a:r>
              <a:rPr b="0" lang="en-US" sz="2000" spc="-1" strike="noStrike">
                <a:latin typeface="Arial"/>
              </a:rPr>
              <a:t>Touche Maintenue vs Tapée (win + alt + Ctr)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417"/>
              </a:spcBef>
            </a:pPr>
            <a:r>
              <a:rPr b="0" lang="en-US" sz="2000" spc="-1" strike="noStrike">
                <a:latin typeface="Arial"/>
              </a:rPr>
              <a:t>Multi  (numpad / fn)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417"/>
              </a:spcBef>
            </a:pPr>
            <a:r>
              <a:rPr b="0" lang="en-US" sz="2000" spc="-1" strike="noStrike">
                <a:latin typeface="Arial"/>
              </a:rPr>
              <a:t>Macro (sp = space 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134"/>
              </a:spcBef>
            </a:pPr>
            <a:r>
              <a:rPr b="0" lang="en-US" sz="2000" spc="-1" strike="noStrike">
                <a:latin typeface="Arial"/>
              </a:rPr>
              <a:t>AutoShift vs Shift au pouce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134"/>
              </a:spcBef>
            </a:pPr>
            <a:r>
              <a:rPr b="0" lang="en-US" sz="2000" spc="-1" strike="noStrike">
                <a:latin typeface="Arial"/>
              </a:rPr>
              <a:t>Leader keys (vi mode)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134"/>
              </a:spcBef>
            </a:pPr>
            <a:r>
              <a:rPr b="0" lang="en-US" sz="2000" spc="-1" strike="noStrike">
                <a:latin typeface="Arial"/>
              </a:rPr>
              <a:t>Multi Tapé / Combo de touches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134"/>
              </a:spcBef>
            </a:pPr>
            <a:r>
              <a:rPr b="0" lang="en-US" sz="2000" spc="-1" strike="noStrike">
                <a:latin typeface="Arial"/>
              </a:rPr>
              <a:t>One Shot (Shift + letter)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Typist 1880 Frank Edward McGurrin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Porter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2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wmf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image" Target="../media/image6.wmf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raphique 22" descr=""/>
          <p:cNvPicPr/>
          <p:nvPr/>
        </p:nvPicPr>
        <p:blipFill>
          <a:blip r:embed="rId3"/>
          <a:srcRect l="36803" t="15521" r="54492" b="75197"/>
          <a:stretch/>
        </p:blipFill>
        <p:spPr>
          <a:xfrm>
            <a:off x="8859240" y="-2042640"/>
            <a:ext cx="4439160" cy="408528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2585160" y="1610280"/>
            <a:ext cx="8768160" cy="19602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algn="r">
              <a:lnSpc>
                <a:spcPct val="90000"/>
              </a:lnSpc>
            </a:pPr>
            <a:r>
              <a:rPr b="1" lang="fr-FR" sz="4400" spc="-1" strike="noStrike" cap="small">
                <a:solidFill>
                  <a:srgbClr val="ffffff"/>
                </a:solidFill>
                <a:latin typeface="Montserrat"/>
              </a:rPr>
              <a:t>Modifiez le style du titre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865400" y="3586680"/>
            <a:ext cx="6487920" cy="14997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 algn="r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8b8b8b"/>
                </a:solidFill>
                <a:latin typeface="Calibri"/>
              </a:rPr>
              <a:t>Cliquez pour modifier les styles du texte du masque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CustomShape 3"/>
          <p:cNvSpPr/>
          <p:nvPr/>
        </p:nvSpPr>
        <p:spPr>
          <a:xfrm>
            <a:off x="9209520" y="136800"/>
            <a:ext cx="2742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#voxxed_lu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176400" y="224640"/>
            <a:ext cx="11838600" cy="6267960"/>
          </a:xfrm>
          <a:prstGeom prst="rect">
            <a:avLst/>
          </a:prstGeom>
          <a:solidFill>
            <a:srgbClr val="ffffff">
              <a:alpha val="95000"/>
            </a:srgbClr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41" name="Image 11" descr=""/>
          <p:cNvPicPr/>
          <p:nvPr/>
        </p:nvPicPr>
        <p:blipFill>
          <a:blip r:embed="rId3"/>
          <a:stretch/>
        </p:blipFill>
        <p:spPr>
          <a:xfrm>
            <a:off x="5483160" y="6563160"/>
            <a:ext cx="1225440" cy="218520"/>
          </a:xfrm>
          <a:prstGeom prst="rect">
            <a:avLst/>
          </a:prstGeom>
          <a:ln>
            <a:noFill/>
          </a:ln>
        </p:spPr>
      </p:pic>
      <p:sp>
        <p:nvSpPr>
          <p:cNvPr id="42" name="CustomShape 2"/>
          <p:cNvSpPr/>
          <p:nvPr/>
        </p:nvSpPr>
        <p:spPr>
          <a:xfrm>
            <a:off x="8610480" y="6422040"/>
            <a:ext cx="2742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#voxxed_lu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Montserrat"/>
              </a:rPr>
              <a:t>Cliquez pour modifier les styles du texte du masque</a:t>
            </a:r>
            <a:endParaRPr b="0" lang="fr-FR" sz="2800" spc="-1" strike="noStrike">
              <a:solidFill>
                <a:srgbClr val="000000"/>
              </a:solidFill>
              <a:latin typeface="Montserrat"/>
            </a:endParaRPr>
          </a:p>
          <a:p>
            <a:pPr lvl="1" marL="864000" indent="-3240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400" spc="-1" strike="noStrike">
                <a:solidFill>
                  <a:srgbClr val="000000"/>
                </a:solidFill>
                <a:latin typeface="Montserrat"/>
              </a:rPr>
              <a:t>Deuxième niveau</a:t>
            </a:r>
            <a:endParaRPr b="0" lang="fr-FR" sz="2400" spc="-1" strike="noStrike">
              <a:solidFill>
                <a:srgbClr val="000000"/>
              </a:solidFill>
              <a:latin typeface="Montserrat"/>
            </a:endParaRPr>
          </a:p>
          <a:p>
            <a:pPr lvl="2" marL="1296000" indent="-2880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Montserrat"/>
              </a:rPr>
              <a:t>Troisième niveau</a:t>
            </a:r>
            <a:endParaRPr b="0" lang="fr-FR" sz="2000" spc="-1" strike="noStrike">
              <a:solidFill>
                <a:srgbClr val="000000"/>
              </a:solidFill>
              <a:latin typeface="Montserrat"/>
            </a:endParaRPr>
          </a:p>
          <a:p>
            <a:pPr lvl="3" marL="1728000" indent="-2160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Montserrat"/>
              </a:rPr>
              <a:t>Quatrième niveau</a:t>
            </a:r>
            <a:endParaRPr b="0" lang="fr-FR" sz="1800" spc="-1" strike="noStrike">
              <a:solidFill>
                <a:srgbClr val="000000"/>
              </a:solidFill>
              <a:latin typeface="Montserrat"/>
            </a:endParaRPr>
          </a:p>
          <a:p>
            <a:pPr lvl="4" marL="2160000" indent="-2160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Montserrat"/>
              </a:rPr>
              <a:t>Cinquième niveau</a:t>
            </a:r>
            <a:endParaRPr b="0" lang="fr-FR" sz="1800" spc="-1" strike="noStrike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1" lang="fr-FR" sz="4400" spc="-1" strike="noStrike">
                <a:solidFill>
                  <a:srgbClr val="000000"/>
                </a:solidFill>
                <a:latin typeface="Montserrat"/>
              </a:rPr>
              <a:t>Modifiez le style du titre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 6" descr=""/>
          <p:cNvPicPr/>
          <p:nvPr/>
        </p:nvPicPr>
        <p:blipFill>
          <a:blip r:embed="rId3"/>
          <a:stretch/>
        </p:blipFill>
        <p:spPr>
          <a:xfrm>
            <a:off x="5483160" y="6563160"/>
            <a:ext cx="1225440" cy="218520"/>
          </a:xfrm>
          <a:prstGeom prst="rect">
            <a:avLst/>
          </a:prstGeom>
          <a:ln>
            <a:noFill/>
          </a:ln>
        </p:spPr>
      </p:pic>
      <p:sp>
        <p:nvSpPr>
          <p:cNvPr id="82" name="CustomShape 1"/>
          <p:cNvSpPr/>
          <p:nvPr/>
        </p:nvSpPr>
        <p:spPr>
          <a:xfrm>
            <a:off x="8610480" y="6378480"/>
            <a:ext cx="2742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#voxxed_lu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Modifiez le style du titre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Cliquez pour modifier les styles du texte du masque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400" spc="-1" strike="noStrike">
                <a:solidFill>
                  <a:srgbClr val="ffffff"/>
                </a:solidFill>
                <a:latin typeface="Calibri"/>
              </a:rPr>
              <a:t>Deuxième niveau</a:t>
            </a:r>
            <a:endParaRPr b="0" lang="fr-FR" sz="24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Troisième niveau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Quatrième niveau</a:t>
            </a: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Cinquième niveau</a:t>
            </a: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jpeg"/><Relationship Id="rId3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2585160" y="1610280"/>
            <a:ext cx="8768160" cy="196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 fontScale="37000"/>
          </a:bodyPr>
          <a:p>
            <a:pPr algn="r">
              <a:lnSpc>
                <a:spcPct val="90000"/>
              </a:lnSpc>
            </a:pPr>
            <a:r>
              <a:rPr b="1" lang="fr-FR" sz="4400" spc="-1" strike="noStrike" cap="small">
                <a:solidFill>
                  <a:srgbClr val="ffffff"/>
                </a:solidFill>
                <a:latin typeface="Montserrat"/>
              </a:rPr>
              <a:t>Bépo, Dvorak, Colemak, mythes et légendes autour des dispositions et des soi-disant claviers ergonomiques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4865400" y="3586680"/>
            <a:ext cx="6487920" cy="1499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b="0" lang="fr-FR" sz="2400" spc="-1" strike="noStrike">
                <a:solidFill>
                  <a:srgbClr val="8b8b8b"/>
                </a:solidFill>
                <a:latin typeface="Calibri"/>
              </a:rPr>
              <a:t>Alexandre Navarro | @alex_j_navarro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838080" y="365040"/>
            <a:ext cx="1114056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Disposition Qwerty vs Ergonomique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Touches les + utilisées sur la homerow ou proches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Distance parcourue par les doigts est minimisée                                                                      S</a:t>
            </a:r>
            <a:r>
              <a:rPr b="0" lang="fr-FR" sz="20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core patorjk.com </a:t>
            </a: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en () sur les slides, ~ 25% en faveur de l’érgonomique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Doigts différents pour les di/trigrammes fréquents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Alternance main gauche / droite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            </a:t>
            </a: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Azerty (48)          VS              Bépo (65)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endParaRPr b="0" lang="fr-FR" sz="28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endParaRPr b="0" lang="fr-FR" sz="28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 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0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69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1074960" y="4644000"/>
            <a:ext cx="4591080" cy="1873800"/>
          </a:xfrm>
          <a:prstGeom prst="rect">
            <a:avLst/>
          </a:prstGeom>
          <a:ln>
            <a:noFill/>
          </a:ln>
        </p:spPr>
      </p:pic>
      <p:pic>
        <p:nvPicPr>
          <p:cNvPr id="171" name="" descr=""/>
          <p:cNvPicPr/>
          <p:nvPr/>
        </p:nvPicPr>
        <p:blipFill>
          <a:blip r:embed="rId2"/>
          <a:stretch/>
        </p:blipFill>
        <p:spPr>
          <a:xfrm>
            <a:off x="6470640" y="4644000"/>
            <a:ext cx="4751280" cy="1915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Dvorak (1936) 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Avantages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Optimisée pour de l’anglais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En anglais, score </a:t>
            </a: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patorjk (65) contre (53) pour le qwerty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Inconvénients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Disposition complétement différente du Qwerty / Azerty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Optimisée seulement pour l’anglais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Pas si mal pour la programmation </a:t>
            </a: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 (Programmer Dvorak)</a:t>
            </a: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Pas du tout adaptée aux langues avec accents (français)</a:t>
            </a: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4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fld id="{B3CE53AB-9519-4A97-811D-1553BE4D811E}" type="slidenum">
              <a:rPr b="0" lang="en-US" sz="1800" spc="-1" strike="noStrike">
                <a:latin typeface="Arial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pic>
        <p:nvPicPr>
          <p:cNvPr id="175" name="" descr=""/>
          <p:cNvPicPr/>
          <p:nvPr/>
        </p:nvPicPr>
        <p:blipFill>
          <a:blip r:embed="rId1"/>
          <a:stretch/>
        </p:blipFill>
        <p:spPr>
          <a:xfrm>
            <a:off x="8197920" y="2651760"/>
            <a:ext cx="3689280" cy="1705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Bépo (2005)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Avantages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Optimisée du français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En français, score </a:t>
            </a: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patorjk (65) contre (48) pour le azerty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En anglais,  score patorjk (60) contre (49) pour le </a:t>
            </a: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azerty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Inconvénients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Disposition complétement différente à l’Azerty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Optimisée pour le français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Pas si mal pour la programmation</a:t>
            </a: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Pas si mal pour l’</a:t>
            </a: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anglais </a:t>
            </a: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7315200" y="3383280"/>
            <a:ext cx="4663440" cy="1440720"/>
          </a:xfrm>
          <a:prstGeom prst="rect">
            <a:avLst/>
          </a:prstGeom>
          <a:ln>
            <a:noFill/>
          </a:ln>
        </p:spPr>
      </p:pic>
      <p:sp>
        <p:nvSpPr>
          <p:cNvPr id="179" name="TextShape 3"/>
          <p:cNvSpPr txBox="1"/>
          <p:nvPr/>
        </p:nvSpPr>
        <p:spPr>
          <a:xfrm>
            <a:off x="677448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Colemak (2006)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Avantages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Optimisé pour l’anglais / programmation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En anglais, score </a:t>
            </a: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patorjk (65) contre (53) pour le qwerty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Sans tout changer de la disposition Qwerty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Apprentissage Tarmac (5 étapes)</a:t>
            </a: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Inconvénients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Optimisée pour l’anglais / programmation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Possible d’utiliser une langue internationale mais non optimisée</a:t>
            </a: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8229600" y="3108960"/>
            <a:ext cx="3753000" cy="1737360"/>
          </a:xfrm>
          <a:prstGeom prst="rect">
            <a:avLst/>
          </a:prstGeom>
          <a:ln>
            <a:noFill/>
          </a:ln>
        </p:spPr>
      </p:pic>
      <p:sp>
        <p:nvSpPr>
          <p:cNvPr id="183" name="TextShape 3"/>
          <p:cNvSpPr txBox="1"/>
          <p:nvPr/>
        </p:nvSpPr>
        <p:spPr>
          <a:xfrm>
            <a:off x="668304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Quelques </a:t>
            </a: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claviers </a:t>
            </a: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ergonomiqu</a:t>
            </a: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es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813240" y="3878640"/>
            <a:ext cx="3484440" cy="2613600"/>
          </a:xfrm>
          <a:prstGeom prst="rect">
            <a:avLst/>
          </a:prstGeom>
          <a:ln>
            <a:noFill/>
          </a:ln>
        </p:spPr>
      </p:pic>
      <p:pic>
        <p:nvPicPr>
          <p:cNvPr id="187" name="" descr=""/>
          <p:cNvPicPr/>
          <p:nvPr/>
        </p:nvPicPr>
        <p:blipFill>
          <a:blip r:embed="rId2"/>
          <a:stretch/>
        </p:blipFill>
        <p:spPr>
          <a:xfrm>
            <a:off x="838080" y="1636200"/>
            <a:ext cx="4917240" cy="1655640"/>
          </a:xfrm>
          <a:prstGeom prst="rect">
            <a:avLst/>
          </a:prstGeom>
          <a:ln>
            <a:noFill/>
          </a:ln>
        </p:spPr>
      </p:pic>
      <p:pic>
        <p:nvPicPr>
          <p:cNvPr id="188" name="" descr=""/>
          <p:cNvPicPr/>
          <p:nvPr/>
        </p:nvPicPr>
        <p:blipFill>
          <a:blip r:embed="rId3"/>
          <a:stretch/>
        </p:blipFill>
        <p:spPr>
          <a:xfrm>
            <a:off x="7363440" y="4480560"/>
            <a:ext cx="3975120" cy="2011680"/>
          </a:xfrm>
          <a:prstGeom prst="rect">
            <a:avLst/>
          </a:prstGeom>
          <a:ln>
            <a:noFill/>
          </a:ln>
        </p:spPr>
      </p:pic>
      <p:pic>
        <p:nvPicPr>
          <p:cNvPr id="189" name="" descr=""/>
          <p:cNvPicPr/>
          <p:nvPr/>
        </p:nvPicPr>
        <p:blipFill>
          <a:blip r:embed="rId4"/>
          <a:stretch/>
        </p:blipFill>
        <p:spPr>
          <a:xfrm>
            <a:off x="7680960" y="1676520"/>
            <a:ext cx="3657600" cy="2438280"/>
          </a:xfrm>
          <a:prstGeom prst="rect">
            <a:avLst/>
          </a:prstGeom>
          <a:ln>
            <a:noFill/>
          </a:ln>
        </p:spPr>
      </p:pic>
      <p:sp>
        <p:nvSpPr>
          <p:cNvPr id="190" name="TextShape 3"/>
          <p:cNvSpPr txBox="1"/>
          <p:nvPr/>
        </p:nvSpPr>
        <p:spPr>
          <a:xfrm>
            <a:off x="731520" y="1280160"/>
            <a:ext cx="26366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Typematrix </a:t>
            </a:r>
            <a:r>
              <a:rPr b="0" lang="en-US" sz="1800" spc="-1" strike="noStrike">
                <a:latin typeface="Arial"/>
              </a:rPr>
              <a:t>(2003)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1" name="TextShape 4"/>
          <p:cNvSpPr txBox="1"/>
          <p:nvPr/>
        </p:nvSpPr>
        <p:spPr>
          <a:xfrm>
            <a:off x="816120" y="3474720"/>
            <a:ext cx="28414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Kinesys Advantage (1991)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2" name="TextShape 5"/>
          <p:cNvSpPr txBox="1"/>
          <p:nvPr/>
        </p:nvSpPr>
        <p:spPr>
          <a:xfrm>
            <a:off x="7608600" y="1343880"/>
            <a:ext cx="36385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K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y</a:t>
            </a:r>
            <a:r>
              <a:rPr b="0" lang="en-US" sz="1800" spc="-1" strike="noStrike">
                <a:latin typeface="Arial"/>
              </a:rPr>
              <a:t>b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d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M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d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l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0</a:t>
            </a:r>
            <a:r>
              <a:rPr b="0" lang="en-US" sz="1800" spc="-1" strike="noStrike">
                <a:latin typeface="Arial"/>
              </a:rPr>
              <a:t>1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(</a:t>
            </a:r>
            <a:r>
              <a:rPr b="0" lang="en-US" sz="1800" spc="-1" strike="noStrike">
                <a:latin typeface="Arial"/>
              </a:rPr>
              <a:t>2</a:t>
            </a:r>
            <a:r>
              <a:rPr b="0" lang="en-US" sz="1800" spc="-1" strike="noStrike">
                <a:latin typeface="Arial"/>
              </a:rPr>
              <a:t>0</a:t>
            </a:r>
            <a:r>
              <a:rPr b="0" lang="en-US" sz="1800" spc="-1" strike="noStrike">
                <a:latin typeface="Arial"/>
              </a:rPr>
              <a:t>1</a:t>
            </a:r>
            <a:r>
              <a:rPr b="0" lang="en-US" sz="1800" spc="-1" strike="noStrike">
                <a:latin typeface="Arial"/>
              </a:rPr>
              <a:t>5</a:t>
            </a:r>
            <a:r>
              <a:rPr b="0" lang="en-US" sz="1800" spc="-1" strike="noStrike">
                <a:latin typeface="Arial"/>
              </a:rPr>
              <a:t>-</a:t>
            </a:r>
            <a:r>
              <a:rPr b="0" lang="en-US" sz="1800" spc="-1" strike="noStrike">
                <a:latin typeface="Arial"/>
              </a:rPr>
              <a:t>2</a:t>
            </a:r>
            <a:r>
              <a:rPr b="0" lang="en-US" sz="1800" spc="-1" strike="noStrike">
                <a:latin typeface="Arial"/>
              </a:rPr>
              <a:t>0</a:t>
            </a:r>
            <a:r>
              <a:rPr b="0" lang="en-US" sz="1800" spc="-1" strike="noStrike">
                <a:latin typeface="Arial"/>
              </a:rPr>
              <a:t>1</a:t>
            </a:r>
            <a:r>
              <a:rPr b="0" lang="en-US" sz="1800" spc="-1" strike="noStrike">
                <a:latin typeface="Arial"/>
              </a:rPr>
              <a:t>8</a:t>
            </a:r>
            <a:r>
              <a:rPr b="0" lang="en-US" sz="1800" spc="-1" strike="noStrike">
                <a:latin typeface="Arial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3" name="TextShape 6"/>
          <p:cNvSpPr txBox="1"/>
          <p:nvPr/>
        </p:nvSpPr>
        <p:spPr>
          <a:xfrm>
            <a:off x="7274520" y="4134240"/>
            <a:ext cx="22352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Erogodox EZ (2015)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TextShape 7"/>
          <p:cNvSpPr txBox="1"/>
          <p:nvPr/>
        </p:nvSpPr>
        <p:spPr>
          <a:xfrm>
            <a:off x="677448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Conseil général : Apprendre à taper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Avec vos 10 doigts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1 touche = 1 doigt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à l’aveugle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doigts toujours placés sur la rangée du milieu au repos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0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97" name="TextShape 3"/>
          <p:cNvSpPr txBox="1"/>
          <p:nvPr/>
        </p:nvSpPr>
        <p:spPr>
          <a:xfrm>
            <a:off x="677448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Conseil 1 : Apprendre à taper</a:t>
            </a:r>
            <a:br/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e</a:t>
            </a: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n masquant vos touches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Acheter des autocollants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00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Conseil 2 : Apprendre à taper</a:t>
            </a:r>
            <a:br/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e</a:t>
            </a: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n changeant de clavier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Acheter 2 blank ergonomiques (maison / travail)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Attention si vous aimez travailler sur un portable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En acheter un programmable type ergodox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03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Conseil : Apprendre à taper</a:t>
            </a:r>
            <a:br/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e</a:t>
            </a: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n programmant le clavier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5" name="TextShape 2"/>
          <p:cNvSpPr txBox="1"/>
          <p:nvPr/>
        </p:nvSpPr>
        <p:spPr>
          <a:xfrm>
            <a:off x="677448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939600" y="1970280"/>
            <a:ext cx="9448560" cy="424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Conseil : Apprendre à taper</a:t>
            </a:r>
            <a:br/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e</a:t>
            </a: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n programmant le clavier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TextShape 2"/>
          <p:cNvSpPr txBox="1"/>
          <p:nvPr/>
        </p:nvSpPr>
        <p:spPr>
          <a:xfrm>
            <a:off x="677448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09" name="" descr=""/>
          <p:cNvPicPr/>
          <p:nvPr/>
        </p:nvPicPr>
        <p:blipFill>
          <a:blip r:embed="rId1"/>
          <a:stretch/>
        </p:blipFill>
        <p:spPr>
          <a:xfrm>
            <a:off x="939600" y="1975680"/>
            <a:ext cx="9448560" cy="424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Introduction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Historique des dispositions des touches des machines à écrire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Avantages à utiliser un clavier ergonomique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Quelques conseils ...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31" name="TextShape 3"/>
          <p:cNvSpPr txBox="1"/>
          <p:nvPr/>
        </p:nvSpPr>
        <p:spPr>
          <a:xfrm>
            <a:off x="685800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Conseil 3 : Apprendre à taper</a:t>
            </a:r>
            <a:br/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e</a:t>
            </a: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n changeant de disposition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Raisons pour changer de disposition ?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Confort 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Vous avez mal aux mains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Vitesse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Vous êtes prêt à passer  beaucoup de temps pour apprendre une nouvelle disposition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2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Disposition : Laquelle choisir ?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4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Cela dépend (score </a:t>
            </a: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patorjk) :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Si vous n’êtes pas prêt à tout changer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Colemak (attention aux accents, altGr ou N tapé à configurer), (</a:t>
            </a: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65 anglais)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Si vous êtes prêt à tout changer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Si vous tapez en français et en anglais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BvoFRak (67 français, 65 anglais) / Bépo (65 français, 60 anglais)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Si vous ne tapez qu’en anglais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MTGAP 2.0 (69 anglais) / Dvorak (65 anglais)</a:t>
            </a: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5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838080" y="365040"/>
            <a:ext cx="113540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Retour sur l’utilisation d’un clavier ergonomique avec du Bépo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Plus confortable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Vous tapez vraiment à 10 doigts sans regarder le clavier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Un peu plus rapide (~20%)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Pour taper du texte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Pour éditer / naviguer via les fonctions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Apprentissage long → Persévérer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0-2 mois (à la maison + 15 min d’apprentissage)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2 mois (maison + travail)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3 mois (vitesse acceptable) / 6 mois (vitesse de croisière)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0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18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Shape 1"/>
          <p:cNvSpPr txBox="1"/>
          <p:nvPr/>
        </p:nvSpPr>
        <p:spPr>
          <a:xfrm>
            <a:off x="838080" y="365040"/>
            <a:ext cx="113540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Annexe : ma disposition 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21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22" name="" descr=""/>
          <p:cNvPicPr/>
          <p:nvPr/>
        </p:nvPicPr>
        <p:blipFill>
          <a:blip r:embed="rId1"/>
          <a:stretch/>
        </p:blipFill>
        <p:spPr>
          <a:xfrm>
            <a:off x="975600" y="2040480"/>
            <a:ext cx="9448560" cy="4304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Machines à écrire Sholes et Glidden</a:t>
            </a:r>
            <a:br/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       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274320" y="1005840"/>
            <a:ext cx="11079000" cy="51706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               </a:t>
            </a: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1870                       →                 1873-74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34" name="TextShape 3"/>
          <p:cNvSpPr txBox="1"/>
          <p:nvPr/>
        </p:nvSpPr>
        <p:spPr>
          <a:xfrm>
            <a:off x="6026400" y="3303720"/>
            <a:ext cx="180720" cy="427320"/>
          </a:xfrm>
          <a:prstGeom prst="rect">
            <a:avLst/>
          </a:prstGeom>
          <a:noFill/>
          <a:ln>
            <a:noFill/>
          </a:ln>
        </p:spPr>
      </p:sp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7538760" y="1463040"/>
            <a:ext cx="2885400" cy="3399480"/>
          </a:xfrm>
          <a:prstGeom prst="rect">
            <a:avLst/>
          </a:prstGeom>
          <a:ln>
            <a:noFill/>
          </a:ln>
        </p:spPr>
      </p:pic>
      <p:pic>
        <p:nvPicPr>
          <p:cNvPr id="136" name="" descr=""/>
          <p:cNvPicPr/>
          <p:nvPr/>
        </p:nvPicPr>
        <p:blipFill>
          <a:blip r:embed="rId2"/>
          <a:stretch/>
        </p:blipFill>
        <p:spPr>
          <a:xfrm>
            <a:off x="1371600" y="1458000"/>
            <a:ext cx="3291840" cy="3380760"/>
          </a:xfrm>
          <a:prstGeom prst="rect">
            <a:avLst/>
          </a:prstGeom>
          <a:ln>
            <a:noFill/>
          </a:ln>
        </p:spPr>
      </p:pic>
      <p:pic>
        <p:nvPicPr>
          <p:cNvPr id="137" name="" descr=""/>
          <p:cNvPicPr/>
          <p:nvPr/>
        </p:nvPicPr>
        <p:blipFill>
          <a:blip r:embed="rId3"/>
          <a:stretch/>
        </p:blipFill>
        <p:spPr>
          <a:xfrm>
            <a:off x="1828800" y="4975920"/>
            <a:ext cx="2579400" cy="1607760"/>
          </a:xfrm>
          <a:prstGeom prst="rect">
            <a:avLst/>
          </a:prstGeom>
          <a:ln>
            <a:noFill/>
          </a:ln>
        </p:spPr>
      </p:pic>
      <p:pic>
        <p:nvPicPr>
          <p:cNvPr id="138" name="" descr=""/>
          <p:cNvPicPr/>
          <p:nvPr/>
        </p:nvPicPr>
        <p:blipFill>
          <a:blip r:embed="rId4"/>
          <a:stretch/>
        </p:blipFill>
        <p:spPr>
          <a:xfrm>
            <a:off x="7040880" y="5017680"/>
            <a:ext cx="3840480" cy="1413000"/>
          </a:xfrm>
          <a:prstGeom prst="rect">
            <a:avLst/>
          </a:prstGeom>
          <a:ln>
            <a:noFill/>
          </a:ln>
        </p:spPr>
      </p:pic>
      <p:sp>
        <p:nvSpPr>
          <p:cNvPr id="139" name="TextShape 4"/>
          <p:cNvSpPr txBox="1"/>
          <p:nvPr/>
        </p:nvSpPr>
        <p:spPr>
          <a:xfrm>
            <a:off x="677448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Pourquoi le Qwerty ?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Pour des raisons mécaniques ? En fait ...  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Taper lentement ? Premier dactylographe (1880’s)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1463040" y="3314160"/>
            <a:ext cx="3749040" cy="2643480"/>
          </a:xfrm>
          <a:prstGeom prst="rect">
            <a:avLst/>
          </a:prstGeom>
          <a:ln>
            <a:noFill/>
          </a:ln>
        </p:spPr>
      </p:pic>
      <p:pic>
        <p:nvPicPr>
          <p:cNvPr id="143" name="" descr=""/>
          <p:cNvPicPr/>
          <p:nvPr/>
        </p:nvPicPr>
        <p:blipFill>
          <a:blip r:embed="rId2"/>
          <a:stretch/>
        </p:blipFill>
        <p:spPr>
          <a:xfrm>
            <a:off x="6400800" y="3278160"/>
            <a:ext cx="4663440" cy="2688480"/>
          </a:xfrm>
          <a:prstGeom prst="rect">
            <a:avLst/>
          </a:prstGeom>
          <a:ln>
            <a:noFill/>
          </a:ln>
        </p:spPr>
      </p:pic>
      <p:sp>
        <p:nvSpPr>
          <p:cNvPr id="144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  <a:ea typeface="Noto Sans CJK SC Regular"/>
              </a:rPr>
              <a:t>@</a:t>
            </a:r>
            <a:r>
              <a:rPr b="0" lang="en-US" sz="1800" spc="-1" strike="noStrike">
                <a:latin typeface="Arial"/>
              </a:rPr>
              <a:t>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Pourquoi le Qwerty ? 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Début 1870  →        Avril 1870</a:t>
            </a: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	</a:t>
            </a: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       →     Mars 1873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     </a:t>
            </a: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Demande pour avoir des chiffres                         Feedback utilisateur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4023360" y="3566160"/>
            <a:ext cx="3561480" cy="139356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2"/>
          <a:stretch/>
        </p:blipFill>
        <p:spPr>
          <a:xfrm>
            <a:off x="731520" y="3383280"/>
            <a:ext cx="2834640" cy="1722600"/>
          </a:xfrm>
          <a:prstGeom prst="rect">
            <a:avLst/>
          </a:prstGeom>
          <a:ln>
            <a:noFill/>
          </a:ln>
        </p:spPr>
      </p:pic>
      <p:pic>
        <p:nvPicPr>
          <p:cNvPr id="149" name="" descr=""/>
          <p:cNvPicPr/>
          <p:nvPr/>
        </p:nvPicPr>
        <p:blipFill>
          <a:blip r:embed="rId3"/>
          <a:stretch/>
        </p:blipFill>
        <p:spPr>
          <a:xfrm>
            <a:off x="7977960" y="3524760"/>
            <a:ext cx="3933360" cy="1447560"/>
          </a:xfrm>
          <a:prstGeom prst="rect">
            <a:avLst/>
          </a:prstGeom>
          <a:ln>
            <a:noFill/>
          </a:ln>
        </p:spPr>
      </p:pic>
      <p:sp>
        <p:nvSpPr>
          <p:cNvPr id="150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Pourquoi le Qwerty ?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838080" y="1005840"/>
            <a:ext cx="10515240" cy="51706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T lettre la plus courante, à mettre au milieu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Q complètement en haut à gauche car peu utilisée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I proche de 8 pour taper les nombres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S proche de Z E car le morse SE très proche de Z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                                         → 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1371600" y="4206240"/>
            <a:ext cx="3561480" cy="1393560"/>
          </a:xfrm>
          <a:prstGeom prst="rect">
            <a:avLst/>
          </a:prstGeom>
          <a:ln>
            <a:noFill/>
          </a:ln>
        </p:spPr>
      </p:pic>
      <p:pic>
        <p:nvPicPr>
          <p:cNvPr id="154" name="" descr=""/>
          <p:cNvPicPr/>
          <p:nvPr/>
        </p:nvPicPr>
        <p:blipFill>
          <a:blip r:embed="rId2"/>
          <a:stretch/>
        </p:blipFill>
        <p:spPr>
          <a:xfrm>
            <a:off x="7315200" y="4206240"/>
            <a:ext cx="3933360" cy="1447560"/>
          </a:xfrm>
          <a:prstGeom prst="rect">
            <a:avLst/>
          </a:prstGeom>
          <a:ln>
            <a:noFill/>
          </a:ln>
        </p:spPr>
      </p:pic>
      <p:sp>
        <p:nvSpPr>
          <p:cNvPr id="155" name="TextShape 3"/>
          <p:cNvSpPr txBox="1"/>
          <p:nvPr/>
        </p:nvSpPr>
        <p:spPr>
          <a:xfrm>
            <a:off x="6766560" y="643680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838080" y="365040"/>
            <a:ext cx="1123200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Le clavier du legacy depuis 150 ans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Machine à écrire → Clavier : Jeu des 3 Ressemblances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Disposition des touches en Qwerty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Alignement décalé des Q → A → Z 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Les rangées de touches sur un plan différent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0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0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0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0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        </a:t>
            </a: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1874             →                         1984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5577840" y="3840480"/>
            <a:ext cx="5303520" cy="2219400"/>
          </a:xfrm>
          <a:prstGeom prst="rect">
            <a:avLst/>
          </a:prstGeom>
          <a:ln>
            <a:noFill/>
          </a:ln>
        </p:spPr>
      </p:pic>
      <p:pic>
        <p:nvPicPr>
          <p:cNvPr id="159" name="" descr=""/>
          <p:cNvPicPr/>
          <p:nvPr/>
        </p:nvPicPr>
        <p:blipFill>
          <a:blip r:embed="rId2"/>
          <a:stretch/>
        </p:blipFill>
        <p:spPr>
          <a:xfrm>
            <a:off x="1828800" y="3573720"/>
            <a:ext cx="2011680" cy="2369880"/>
          </a:xfrm>
          <a:prstGeom prst="rect">
            <a:avLst/>
          </a:prstGeom>
          <a:ln>
            <a:noFill/>
          </a:ln>
        </p:spPr>
      </p:pic>
      <p:sp>
        <p:nvSpPr>
          <p:cNvPr id="160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838080" y="365040"/>
            <a:ext cx="1159776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Avantages à utiliser un clavier ergonomique ?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Plus rapide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Pour taper du texte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Pour utiliser votre ordinateur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Plus confortable 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Pour minimiser les troubles musculo-squeletiques (TMS)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0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0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0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      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63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838080" y="365040"/>
            <a:ext cx="113540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Caractéristiques d’un clavier ergonomique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Accessibilité optimale des touches les plus fréquentes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Colonnes de touches orthogonales aux rangées / Clavier symétrique 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Plat / peu épais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66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5779</TotalTime>
  <Application>LibreOffice/6.2.3.2$Linux_X86_64 LibreOffice_project/20$Build-2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2019-06-08T17:00:07Z</dcterms:created>
  <dc:creator/>
  <dc:description/>
  <dc:language>en-US</dc:language>
  <cp:lastModifiedBy/>
  <cp:lastPrinted>2019-06-16T19:57:29Z</cp:lastPrinted>
  <dcterms:modified xsi:type="dcterms:W3CDTF">2019-06-20T00:01:55Z</dcterms:modified>
  <cp:revision>197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Grand écran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</vt:i4>
  </property>
</Properties>
</file>